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2" r:id="rId2"/>
    <p:sldId id="302" r:id="rId3"/>
    <p:sldId id="303" r:id="rId4"/>
    <p:sldId id="304" r:id="rId5"/>
    <p:sldId id="305" r:id="rId6"/>
    <p:sldId id="306" r:id="rId7"/>
    <p:sldId id="269" r:id="rId8"/>
    <p:sldId id="267" r:id="rId9"/>
    <p:sldId id="268" r:id="rId10"/>
    <p:sldId id="257" r:id="rId11"/>
    <p:sldId id="293" r:id="rId12"/>
    <p:sldId id="294" r:id="rId13"/>
    <p:sldId id="307" r:id="rId14"/>
    <p:sldId id="308" r:id="rId15"/>
    <p:sldId id="288" r:id="rId16"/>
    <p:sldId id="271" r:id="rId17"/>
    <p:sldId id="295" r:id="rId18"/>
    <p:sldId id="272" r:id="rId19"/>
    <p:sldId id="289" r:id="rId20"/>
    <p:sldId id="290" r:id="rId21"/>
    <p:sldId id="291" r:id="rId22"/>
    <p:sldId id="274" r:id="rId23"/>
    <p:sldId id="275" r:id="rId24"/>
    <p:sldId id="276" r:id="rId25"/>
    <p:sldId id="30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273C48-51FE-4C8F-BBBF-1F62C106FC18}">
          <p14:sldIdLst>
            <p14:sldId id="282"/>
            <p14:sldId id="302"/>
            <p14:sldId id="303"/>
            <p14:sldId id="304"/>
            <p14:sldId id="305"/>
            <p14:sldId id="306"/>
            <p14:sldId id="269"/>
            <p14:sldId id="267"/>
            <p14:sldId id="268"/>
            <p14:sldId id="257"/>
            <p14:sldId id="293"/>
            <p14:sldId id="294"/>
            <p14:sldId id="307"/>
            <p14:sldId id="308"/>
            <p14:sldId id="288"/>
            <p14:sldId id="271"/>
            <p14:sldId id="295"/>
            <p14:sldId id="272"/>
            <p14:sldId id="289"/>
            <p14:sldId id="290"/>
            <p14:sldId id="291"/>
            <p14:sldId id="274"/>
            <p14:sldId id="275"/>
            <p14:sldId id="276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057" autoAdjust="0"/>
  </p:normalViewPr>
  <p:slideViewPr>
    <p:cSldViewPr snapToGrid="0" snapToObjects="1">
      <p:cViewPr varScale="1">
        <p:scale>
          <a:sx n="68" d="100"/>
          <a:sy n="68" d="100"/>
        </p:scale>
        <p:origin x="12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6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264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E34BB9-EE10-7F22-8449-BC763F1BD7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EB29E2-D71A-6DAD-3DB0-5AD0979A2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CB706-1E7C-4D25-9E43-140E7092C887}" type="datetimeFigureOut">
              <a:rPr lang="en-IN" smtClean="0"/>
              <a:pPr/>
              <a:t>30-10-2025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C8F98-7975-6AB8-135D-33E6384953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F836C-B01E-AC0B-25EF-02E35565F6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CFDCF-8E0E-46FB-ABE5-352EB19691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759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EA0B2-416F-4FD3-8F2A-D4768B840008}" type="datetimeFigureOut">
              <a:rPr lang="en-IN" smtClean="0"/>
              <a:pPr/>
              <a:t>30-10-2025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EF5A-1B7B-4B54-BB39-DA2AFCFEBF9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40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10/30/2025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66C1E-BBFA-35D4-F0BA-28EF2EC62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9B54-0A15-D308-F825-4021931D1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898" y="1958975"/>
            <a:ext cx="8516203" cy="1470025"/>
          </a:xfrm>
        </p:spPr>
        <p:txBody>
          <a:bodyPr>
            <a:normAutofit fontScale="90000"/>
          </a:bodyPr>
          <a:lstStyle/>
          <a:p>
            <a:r>
              <a:rPr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Investigation of CO₂ Adsorbed Coronene Using DFT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F8E5DCA-7BFB-CFD3-A001-E9DA22802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070" y="4317805"/>
            <a:ext cx="2638788" cy="164687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r>
              <a:rPr lang="en-I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</a:t>
            </a:r>
            <a:r>
              <a:rPr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endParaRPr lang="en-IN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MALLESH J (U24PG521PHY0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M.Sc</a:t>
            </a:r>
            <a:r>
              <a:rPr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Physics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Periyar</a:t>
            </a:r>
            <a:r>
              <a:rPr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Salem -11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2.jpg" descr="Image result for periyar universty logo">
            <a:extLst>
              <a:ext uri="{FF2B5EF4-FFF2-40B4-BE49-F238E27FC236}">
                <a16:creationId xmlns:a16="http://schemas.microsoft.com/office/drawing/2014/main" id="{C83BCB82-C368-1C53-2365-21D6C2BF123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86601" y="186035"/>
            <a:ext cx="1446980" cy="1772940"/>
          </a:xfrm>
          <a:prstGeom prst="rect">
            <a:avLst/>
          </a:prstGeom>
          <a:ln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7057FE-61B9-A8BD-08BF-67F7CE962937}"/>
              </a:ext>
            </a:extLst>
          </p:cNvPr>
          <p:cNvSpPr txBox="1"/>
          <p:nvPr/>
        </p:nvSpPr>
        <p:spPr>
          <a:xfrm>
            <a:off x="155575" y="4317805"/>
            <a:ext cx="2587625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S. VIJAYAKUMAR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 Professor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Medical Physics</a:t>
            </a:r>
          </a:p>
          <a:p>
            <a:pPr algn="ctr"/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Bharathiyar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University, 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Coimbatore - 4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1.png" descr="NCRA Logo - LogoDix">
            <a:extLst>
              <a:ext uri="{FF2B5EF4-FFF2-40B4-BE49-F238E27FC236}">
                <a16:creationId xmlns:a16="http://schemas.microsoft.com/office/drawing/2014/main" id="{E0BC8D23-8587-32B3-B8CD-18CA621FF702}"/>
              </a:ext>
            </a:extLst>
          </p:cNvPr>
          <p:cNvPicPr/>
          <p:nvPr/>
        </p:nvPicPr>
        <p:blipFill>
          <a:blip r:embed="rId3"/>
          <a:srcRect t="3524" b="3525"/>
          <a:stretch>
            <a:fillRect/>
          </a:stretch>
        </p:blipFill>
        <p:spPr>
          <a:xfrm>
            <a:off x="7082660" y="235315"/>
            <a:ext cx="1661616" cy="1674380"/>
          </a:xfrm>
          <a:prstGeom prst="rect">
            <a:avLst/>
          </a:prstGeom>
          <a:ln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F23EC-2344-01F5-C1E2-DAA6682758AA}"/>
              </a:ext>
            </a:extLst>
          </p:cNvPr>
          <p:cNvSpPr txBox="1"/>
          <p:nvPr/>
        </p:nvSpPr>
        <p:spPr>
          <a:xfrm>
            <a:off x="3124200" y="4317805"/>
            <a:ext cx="28956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Mentorship of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J. KALYANA SUNDAR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Physics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Periyar University, 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Salem - 11</a:t>
            </a:r>
          </a:p>
        </p:txBody>
      </p:sp>
    </p:spTree>
    <p:extLst>
      <p:ext uri="{BB962C8B-B14F-4D97-AF65-F5344CB8AC3E}">
        <p14:creationId xmlns:p14="http://schemas.microsoft.com/office/powerpoint/2010/main" val="254728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CE78D9-950A-8BEB-2AD0-E4D0905E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METHADOLOGY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4612B-D711-14AF-1A9E-131BB2A40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605D07-6205-C0A1-706F-C2A3F1B63BFA}"/>
              </a:ext>
            </a:extLst>
          </p:cNvPr>
          <p:cNvSpPr txBox="1"/>
          <p:nvPr/>
        </p:nvSpPr>
        <p:spPr>
          <a:xfrm>
            <a:off x="1934496" y="248130"/>
            <a:ext cx="52750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1600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Procedure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02891E-03E3-053F-9A45-C971CD73845A}"/>
              </a:ext>
            </a:extLst>
          </p:cNvPr>
          <p:cNvSpPr/>
          <p:nvPr/>
        </p:nvSpPr>
        <p:spPr>
          <a:xfrm>
            <a:off x="688258" y="1150374"/>
            <a:ext cx="2222090" cy="10127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 MOLECULE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005510-FEAD-A8DF-ADF6-9326F5C5C4C6}"/>
              </a:ext>
            </a:extLst>
          </p:cNvPr>
          <p:cNvSpPr/>
          <p:nvPr/>
        </p:nvSpPr>
        <p:spPr>
          <a:xfrm>
            <a:off x="688258" y="2694038"/>
            <a:ext cx="2222090" cy="10127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(STRUCTURE &amp; ENERGY)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A01E82-1B21-2122-31D7-23028EBA1C61}"/>
              </a:ext>
            </a:extLst>
          </p:cNvPr>
          <p:cNvSpPr/>
          <p:nvPr/>
        </p:nvSpPr>
        <p:spPr>
          <a:xfrm>
            <a:off x="688258" y="4257366"/>
            <a:ext cx="2222090" cy="10127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WITH BARE STRUCTURE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AE22EF-2E75-A965-2891-27018CE66201}"/>
              </a:ext>
            </a:extLst>
          </p:cNvPr>
          <p:cNvSpPr/>
          <p:nvPr/>
        </p:nvSpPr>
        <p:spPr>
          <a:xfrm>
            <a:off x="698090" y="5677680"/>
            <a:ext cx="2222090" cy="10127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1BBB02E-3D37-6397-E69A-6A326BFD53BF}"/>
              </a:ext>
            </a:extLst>
          </p:cNvPr>
          <p:cNvSpPr/>
          <p:nvPr/>
        </p:nvSpPr>
        <p:spPr>
          <a:xfrm>
            <a:off x="1602658" y="2261520"/>
            <a:ext cx="304800" cy="3340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78E260F-9DA2-3FB2-9342-ECE9C23C4BBF}"/>
              </a:ext>
            </a:extLst>
          </p:cNvPr>
          <p:cNvSpPr/>
          <p:nvPr/>
        </p:nvSpPr>
        <p:spPr>
          <a:xfrm>
            <a:off x="1646903" y="3799921"/>
            <a:ext cx="304800" cy="3340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1C228E1-88F5-B9B5-BC25-60BFD764052D}"/>
              </a:ext>
            </a:extLst>
          </p:cNvPr>
          <p:cNvSpPr/>
          <p:nvPr/>
        </p:nvSpPr>
        <p:spPr>
          <a:xfrm>
            <a:off x="1646903" y="5306837"/>
            <a:ext cx="304800" cy="3340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10EA0BD-FEC6-96B0-A785-C1FAAE36D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845" y="1380048"/>
            <a:ext cx="5882326" cy="475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Workflow: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Build the Coronene and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structures 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ChemCraft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Calculate the minimum energy structures (bare and complex)</a:t>
            </a:r>
            <a:endParaRPr lang="en-US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Analyze the changes in geometry, electronics, and energy</a:t>
            </a:r>
            <a:endParaRPr lang="en-US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CONCLUDE: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Classify the interaction.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Calculation Details:</a:t>
            </a:r>
          </a:p>
          <a:p>
            <a:pPr marL="341313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B3LYP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 hybrid functional for balanced accuracy).</a:t>
            </a:r>
            <a:endParaRPr kumimoji="0" lang="en-US" altLang="en-US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Basis Set: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6-31G(d)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 split-valence set with 'd' polarization functions for accuracy).</a:t>
            </a:r>
            <a:endParaRPr kumimoji="0" lang="en-US" altLang="en-US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1313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Corrections: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Counterpoise correction was applied to correct for Basis Set Superposition Error (BSSE).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044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4074-67D0-463F-0C0A-F520BD28E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5C3FF-AB1F-F61A-B855-00AE75518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1941"/>
            <a:ext cx="8229600" cy="1408471"/>
          </a:xfrm>
        </p:spPr>
        <p:txBody>
          <a:bodyPr>
            <a:normAutofit/>
          </a:bodyPr>
          <a:lstStyle/>
          <a:p>
            <a:pPr>
              <a:defRPr sz="16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Structures optimized using B3LYP/6-31G(d).</a:t>
            </a:r>
          </a:p>
          <a:p>
            <a:pPr>
              <a:defRPr sz="16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SCF convergence via </a:t>
            </a:r>
            <a:r>
              <a:rPr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xqc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option in Gaussian.</a:t>
            </a:r>
          </a:p>
          <a:p>
            <a:pPr>
              <a:defRPr sz="16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Counterpoise correction for BSSE applied.</a:t>
            </a:r>
          </a:p>
          <a:p>
            <a:pPr>
              <a:defRPr sz="1600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structure via DOS and HOMO-LUMO.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B1DCD-E2BD-4FBF-53E7-A64E2A6F3DE0}"/>
              </a:ext>
            </a:extLst>
          </p:cNvPr>
          <p:cNvSpPr txBox="1"/>
          <p:nvPr/>
        </p:nvSpPr>
        <p:spPr>
          <a:xfrm>
            <a:off x="540774" y="2379406"/>
            <a:ext cx="6174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Preparation for adsorption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359127-C85D-9F37-032D-282C65BD6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4" y="2900065"/>
            <a:ext cx="5908472" cy="37448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4A2B90-FF00-3C8C-6EC4-722F3A7DD651}"/>
              </a:ext>
            </a:extLst>
          </p:cNvPr>
          <p:cNvSpPr txBox="1"/>
          <p:nvPr/>
        </p:nvSpPr>
        <p:spPr>
          <a:xfrm>
            <a:off x="6567948" y="3719533"/>
            <a:ext cx="2428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coronene.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CO₂ placed near the coronene.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view of CO₂ placed near the coronene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3FE97-2EB5-6552-BF71-179B58F93866}"/>
              </a:ext>
            </a:extLst>
          </p:cNvPr>
          <p:cNvSpPr txBox="1"/>
          <p:nvPr/>
        </p:nvSpPr>
        <p:spPr>
          <a:xfrm>
            <a:off x="457200" y="45027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  <a:defRPr sz="16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Procedure</a:t>
            </a:r>
          </a:p>
        </p:txBody>
      </p:sp>
    </p:spTree>
    <p:extLst>
      <p:ext uri="{BB962C8B-B14F-4D97-AF65-F5344CB8AC3E}">
        <p14:creationId xmlns:p14="http://schemas.microsoft.com/office/powerpoint/2010/main" val="345248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84F4-F589-CED5-2BC1-616F9F1A9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9364"/>
            <a:ext cx="8229600" cy="1143000"/>
          </a:xfrm>
        </p:spPr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RESULT AND DISCUSSION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4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185B-857E-5526-A688-7C551342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Observations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C511E2-0505-5F9B-5804-8B55A0CA9E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6690" y="1417638"/>
            <a:ext cx="8130619" cy="394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 State: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placed above the central ring of the planar coronene molecule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(Optimized) State: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molecule binds strongly, distorting the coronene structure</a:t>
            </a:r>
            <a:endParaRPr lang="en-US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molecule itself becomes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non-linear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bending to an angle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128.907°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Adsorption Height: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Carbon is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1.575 Å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above the C5 carbon of coronene.</a:t>
            </a:r>
            <a:endParaRPr lang="en-US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O1 oxygen is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1.523 Å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above the C3 carbon.</a:t>
            </a:r>
            <a:endParaRPr lang="en-US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short distance (1.549 Å avg) is characteristic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chemisorption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00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29B7CD-4DB1-D453-5640-77DB666D1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25" y="1337034"/>
            <a:ext cx="3001297" cy="2993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CE4F3-24CF-F654-F8A5-85ADBB5D1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360" y="4744679"/>
            <a:ext cx="2505640" cy="1774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4E9B7C-06BC-C422-40AE-2F3AB8EC4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053" y="1219045"/>
            <a:ext cx="2961368" cy="2993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D18F20-BFDA-5089-A947-3EF8A91AD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917" y="4330175"/>
            <a:ext cx="2505640" cy="18930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31894A-21F8-B8BC-D66D-A1A1F9DFED19}"/>
              </a:ext>
            </a:extLst>
          </p:cNvPr>
          <p:cNvSpPr txBox="1"/>
          <p:nvPr/>
        </p:nvSpPr>
        <p:spPr>
          <a:xfrm>
            <a:off x="813619" y="173121"/>
            <a:ext cx="778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Coronene before and after the Adsorption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3028A8-AC9D-5857-B893-D9F5ADE5C6E4}"/>
              </a:ext>
            </a:extLst>
          </p:cNvPr>
          <p:cNvSpPr txBox="1"/>
          <p:nvPr/>
        </p:nvSpPr>
        <p:spPr>
          <a:xfrm>
            <a:off x="2605549" y="846095"/>
            <a:ext cx="114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43C95-5CAF-78CB-8A69-6AEDC6113323}"/>
              </a:ext>
            </a:extLst>
          </p:cNvPr>
          <p:cNvSpPr txBox="1"/>
          <p:nvPr/>
        </p:nvSpPr>
        <p:spPr>
          <a:xfrm>
            <a:off x="6538452" y="752774"/>
            <a:ext cx="114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EF500-84F0-AED7-AB69-EAD0951B3877}"/>
              </a:ext>
            </a:extLst>
          </p:cNvPr>
          <p:cNvSpPr txBox="1"/>
          <p:nvPr/>
        </p:nvSpPr>
        <p:spPr>
          <a:xfrm>
            <a:off x="221226" y="2346284"/>
            <a:ext cx="1342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D8F27-CCEC-3F1E-4CC5-A9A4130B687B}"/>
              </a:ext>
            </a:extLst>
          </p:cNvPr>
          <p:cNvSpPr txBox="1"/>
          <p:nvPr/>
        </p:nvSpPr>
        <p:spPr>
          <a:xfrm>
            <a:off x="319549" y="5197800"/>
            <a:ext cx="1342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LATERAL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IN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F85B9A-CE38-2574-F48D-3D0D2DC312A8}"/>
              </a:ext>
            </a:extLst>
          </p:cNvPr>
          <p:cNvCxnSpPr/>
          <p:nvPr/>
        </p:nvCxnSpPr>
        <p:spPr>
          <a:xfrm>
            <a:off x="1622323" y="1219045"/>
            <a:ext cx="0" cy="5201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F912D5-9621-CE08-3199-6EF206B5C4D4}"/>
              </a:ext>
            </a:extLst>
          </p:cNvPr>
          <p:cNvCxnSpPr/>
          <p:nvPr/>
        </p:nvCxnSpPr>
        <p:spPr>
          <a:xfrm>
            <a:off x="5137355" y="1209575"/>
            <a:ext cx="0" cy="5201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E3CED1-C4C1-AA03-993F-BD14371D033E}"/>
              </a:ext>
            </a:extLst>
          </p:cNvPr>
          <p:cNvCxnSpPr>
            <a:cxnSpLocks/>
          </p:cNvCxnSpPr>
          <p:nvPr/>
        </p:nvCxnSpPr>
        <p:spPr>
          <a:xfrm>
            <a:off x="221226" y="4330175"/>
            <a:ext cx="838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096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 Length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3494C-D244-7FCA-0FF1-9BD5005B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723" y="3708904"/>
            <a:ext cx="3616077" cy="273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39D28A-0DC3-99A8-976E-5556E5814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37" y="3946527"/>
            <a:ext cx="2802141" cy="2802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90ACA8-E0A9-41D1-3C2D-465496B46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557" y="650823"/>
            <a:ext cx="1669053" cy="572064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6C97EEE-996A-8145-CB9D-C1EEBCD52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04" y="1382464"/>
            <a:ext cx="7145518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Adsorption causes significant structural distortion, especially in the central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rings (Benzene C and 2).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Changes: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C3–C5 bond in coronene lengthens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~9.5%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C-O1 bond in the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molecule lengthens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~14%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C–H bonds remain relatively unchanged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Implication: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significant bond stretching confirms a strong, localized chemical interaction, not just weak physisorption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8CBAC-BA0F-C2F6-0E38-42B82E28C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23B0E-7B99-67E6-3217-845649283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632" y="274638"/>
            <a:ext cx="5520813" cy="1143000"/>
          </a:xfrm>
        </p:spPr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 Length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36DED-2608-6E61-C999-6F95D99B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6" y="87825"/>
            <a:ext cx="3194926" cy="3194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4F6AB-B025-AC1B-8827-01E28F335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239" y="3271684"/>
            <a:ext cx="9122331" cy="3126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DEFD2-4AA3-E178-9EE0-5AEE04A708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451" t="8457"/>
          <a:stretch>
            <a:fillRect/>
          </a:stretch>
        </p:blipFill>
        <p:spPr>
          <a:xfrm>
            <a:off x="167706" y="0"/>
            <a:ext cx="3102077" cy="32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8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A3880-A3D1-6EBB-7618-8DD204AA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006" y="2227269"/>
            <a:ext cx="4232001" cy="363022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904706E-0109-F78E-2F92-B32F5AFF0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626" y="1733946"/>
            <a:ext cx="4628559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 dramatic change in the electronic structure was observed.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HOMO-LUMO Gap: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Bare Coronene: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4.035 eV.</a:t>
            </a:r>
            <a:endParaRPr lang="en-US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Adsorbed Complex: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2.896 eV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Implication: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28% reduction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energy gap.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smaller gap suggests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electronic conductivity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higher chemical reactivity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LUMO shifts significantly downward, indicating electron density transfer from coronene to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31394-45A3-1FB6-2ECC-489D5D83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4E4B4B-CEE9-3A0B-1B04-8A100A80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87" y="530942"/>
            <a:ext cx="7375875" cy="63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2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0F0F-4F98-56BB-4F51-F5D0BDD2C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Motivation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662772-1AD6-E194-9247-29FE28162F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341369"/>
            <a:ext cx="8229600" cy="392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Global Problem: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Rising carbon dioxide emissions are a primary driver of climate change.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Potential Solution: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Polycyclic Aromatic Hydrocarbons (PAHs), like coronene, are promising materials for CO₂ capture.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Coronene?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It's a planar molecule C</a:t>
            </a:r>
            <a:r>
              <a:rPr kumimoji="0" lang="en-US" altLang="en-US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altLang="en-US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made of seven fused benzene rings.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v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 extensive </a:t>
            </a:r>
            <a:r>
              <a:rPr lang="el-GR" sz="1800" dirty="0"/>
              <a:t>π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-electron system makes it an ideal model for studying gas adsorption.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Coronene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a Graphene Analog: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serves as a finite-size model for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graphene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sheets.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allows for the study of  </a:t>
            </a:r>
            <a:r>
              <a:rPr lang="el-GR" sz="1800" dirty="0"/>
              <a:t>π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-conjugated electronic structures found in larger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nanomaterials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719053-E403-4571-C632-0D7A6A43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89" y="5037625"/>
            <a:ext cx="1370059" cy="1366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D88B70-42C1-9752-E8B0-B0A86D55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25" y="5542519"/>
            <a:ext cx="1242898" cy="3940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D0D16C-1089-C0F9-87BC-53F4693A663B}"/>
              </a:ext>
            </a:extLst>
          </p:cNvPr>
          <p:cNvSpPr txBox="1"/>
          <p:nvPr/>
        </p:nvSpPr>
        <p:spPr>
          <a:xfrm>
            <a:off x="1873763" y="6442012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Coronene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B8E47-5232-CDED-24A7-8160AC74070B}"/>
              </a:ext>
            </a:extLst>
          </p:cNvPr>
          <p:cNvSpPr txBox="1"/>
          <p:nvPr/>
        </p:nvSpPr>
        <p:spPr>
          <a:xfrm>
            <a:off x="5585925" y="6119229"/>
            <a:ext cx="63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4032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35499-E259-1A49-DD5A-5B57C1A1D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9911C8-C091-5905-F5DC-D2403BD6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469" y="1417638"/>
            <a:ext cx="3009331" cy="258141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Orbital and DOS Changes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38B21-396C-9E3B-26D6-B3A66F73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64" y="4120931"/>
            <a:ext cx="5606117" cy="26348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2AC805-1E2F-F230-6275-E5E09A9CE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32216"/>
            <a:ext cx="522026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Density of States (DOS):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DOS plots confirm the HOMO-LUMO gap narrowing.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frontier orbitals (near the gap) become localized at the binding site, showing orbital redistribution.</a:t>
            </a:r>
          </a:p>
        </p:txBody>
      </p:sp>
    </p:spTree>
    <p:extLst>
      <p:ext uri="{BB962C8B-B14F-4D97-AF65-F5344CB8AC3E}">
        <p14:creationId xmlns:p14="http://schemas.microsoft.com/office/powerpoint/2010/main" val="150244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2DF78-8AA4-7AC5-7272-15D35A429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099D62-F6E9-4A95-91B3-698DD16E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Orbital and DOS Changes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61F76-F1D9-1964-A4AD-5E238463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16584"/>
            <a:ext cx="8268295" cy="38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7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Polarizability and Geometry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F2598-4D6D-3A32-E427-26BB7AF2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552" y="2925764"/>
            <a:ext cx="4228448" cy="292610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D4C1-2812-D406-4570-BD88C5D50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143000"/>
          </a:xfrm>
        </p:spPr>
        <p:txBody>
          <a:bodyPr>
            <a:normAutofit/>
          </a:bodyPr>
          <a:lstStyle/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Polarizability:</a:t>
            </a: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177800" indent="-17780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The polarizability of the complex </a:t>
            </a:r>
            <a:r>
              <a:rPr lang="en-US" altLang="en-US" sz="1800" b="1" dirty="0">
                <a:latin typeface="Times New Roman" pitchFamily="18" charset="0"/>
                <a:cs typeface="Times New Roman" pitchFamily="18" charset="0"/>
              </a:rPr>
              <a:t>increases by 7.47%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77800" indent="-17780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This indicates a greater electronic response and stronger intermolecular interaction.</a:t>
            </a:r>
            <a:endParaRPr lang="en-IN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8135B40-03DD-E2BC-148B-1E3FAE16A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499" y="2617511"/>
            <a:ext cx="4529053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Final (Optimized) State: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1778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CO</a:t>
            </a:r>
            <a:r>
              <a:rPr kumimoji="0" lang="en-US" altLang="en-US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molecule binds strongly, distorting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coronene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structure.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1778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CO</a:t>
            </a:r>
            <a:r>
              <a:rPr kumimoji="0" lang="en-US" altLang="en-US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molecule itself becomes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non-linear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, bending to an angle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128.907°.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1778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Adsorption Height: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1778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CO</a:t>
            </a:r>
            <a:r>
              <a:rPr kumimoji="0" lang="en-US" altLang="en-US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Carbon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1.575 Å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above the C5 carbon of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coronene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1778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O1 oxygen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1.523 Å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above the C3 carbon.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1778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This short distance (1.549 Å avg) is characteristic of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chemisorption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Adsorption Energy and Mechanism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0222B6-3E22-20D6-89F1-376532C28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939338"/>
              </p:ext>
            </p:extLst>
          </p:nvPr>
        </p:nvGraphicFramePr>
        <p:xfrm>
          <a:off x="1462548" y="4784892"/>
          <a:ext cx="6218903" cy="1811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4407">
                  <a:extLst>
                    <a:ext uri="{9D8B030D-6E8A-4147-A177-3AD203B41FA5}">
                      <a16:colId xmlns:a16="http://schemas.microsoft.com/office/drawing/2014/main" val="805849640"/>
                    </a:ext>
                  </a:extLst>
                </a:gridCol>
                <a:gridCol w="1543858">
                  <a:extLst>
                    <a:ext uri="{9D8B030D-6E8A-4147-A177-3AD203B41FA5}">
                      <a16:colId xmlns:a16="http://schemas.microsoft.com/office/drawing/2014/main" val="15988390"/>
                    </a:ext>
                  </a:extLst>
                </a:gridCol>
                <a:gridCol w="1564442">
                  <a:extLst>
                    <a:ext uri="{9D8B030D-6E8A-4147-A177-3AD203B41FA5}">
                      <a16:colId xmlns:a16="http://schemas.microsoft.com/office/drawing/2014/main" val="513537727"/>
                    </a:ext>
                  </a:extLst>
                </a:gridCol>
                <a:gridCol w="1626196">
                  <a:extLst>
                    <a:ext uri="{9D8B030D-6E8A-4147-A177-3AD203B41FA5}">
                      <a16:colId xmlns:a16="http://schemas.microsoft.com/office/drawing/2014/main" val="4242587944"/>
                    </a:ext>
                  </a:extLst>
                </a:gridCol>
              </a:tblGrid>
              <a:tr h="9596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</a:t>
                      </a:r>
                    </a:p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energy</a:t>
                      </a:r>
                    </a:p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(eV)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Adsorbate</a:t>
                      </a:r>
                    </a:p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energy</a:t>
                      </a:r>
                    </a:p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(eV)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Adsorbent</a:t>
                      </a:r>
                    </a:p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energy</a:t>
                      </a:r>
                    </a:p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(eV)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Adsorption</a:t>
                      </a:r>
                    </a:p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energy</a:t>
                      </a:r>
                    </a:p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(eV)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11186734"/>
                  </a:ext>
                </a:extLst>
              </a:tr>
              <a:tr h="8519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-30213.44008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-5128.714785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-25083.84569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-0.879605009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58907805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F1CC1A5E-DC3B-566E-BBA9-4D562A0A1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96" y="1307482"/>
            <a:ext cx="8055204" cy="337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Adsorption Energy (E</a:t>
            </a:r>
            <a:r>
              <a:rPr kumimoji="0" lang="en-US" altLang="en-US" sz="1800" b="1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ads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en-US" altLang="en-US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en-US" altLang="en-US" sz="18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complex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en-US" altLang="en-US" sz="1800" b="0" i="0" u="none" strike="noStrike" cap="none" normalizeH="0" baseline="-25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coronene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– E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en-US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CO</a:t>
            </a:r>
            <a:r>
              <a:rPr kumimoji="0" lang="en-US" altLang="en-US" sz="1800" b="0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en-US" baseline="-30000" dirty="0"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</a:t>
            </a:r>
            <a:r>
              <a:rPr kumimoji="0" lang="en-US" altLang="en-US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ads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 -30213.44 - (-25083.85) - (-5128.71) =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-0.880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eV</a:t>
            </a:r>
            <a:endParaRPr lang="en-US" altLang="en-US" sz="600" dirty="0"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Energetics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energy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-0.880 eV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(or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~85 kJ/mol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negative value means the adsorption is exothermic and thermodynamically favorable.</a:t>
            </a: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Mechanism Classification: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Weak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Chemisorption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energy (85 kJ/mol) is in the chemisorption range (80-240 kJ/mol).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This is supported by the short adsorption distance (1.549 Å)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, significant bond distortion , and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CO</a:t>
            </a:r>
            <a:r>
              <a:rPr kumimoji="0" lang="en-US" altLang="en-US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bending.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  <a:p>
            <a:pPr marL="231775" marR="0" lvl="0" indent="-2317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It is "weak," which is ideal for 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CO</a:t>
            </a:r>
            <a:r>
              <a:rPr lang="en-US" alt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capture, as it suggests potential reversibility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4D1995-9F45-9413-E6BA-E8DBC57079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685008"/>
            <a:ext cx="8158899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This DFT study confirms that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CO</a:t>
            </a:r>
            <a:r>
              <a:rPr lang="en-US" altLang="en-US" sz="1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adsorbs onto coronene via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weak chemisorption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with a favorable energy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-0.880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eV</a:t>
            </a: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adsorption is characterized by significant structural and electronic changes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Structural: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CO</a:t>
            </a:r>
            <a:r>
              <a:rPr lang="en-US" altLang="en-US" sz="1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molecule bends (128.9°), and C-C / C-O bonds are significantly distorted</a:t>
            </a:r>
            <a:endParaRPr lang="en-US" altLang="en-US" sz="1200" baseline="30000" dirty="0">
              <a:latin typeface="Times New Roman" pitchFamily="18" charset="0"/>
              <a:cs typeface="Times New Roman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Electronic: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The HOMO-LUMO gap is reduced by 28% (to 2.896 eV), and polarizability increases by 7.47%</a:t>
            </a:r>
            <a:endParaRPr lang="en-US" altLang="en-US" sz="1200" baseline="30000" dirty="0">
              <a:latin typeface="Times New Roman" pitchFamily="18" charset="0"/>
              <a:cs typeface="Times New Roman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 interaction site is localized at the central benzene ring, with the 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CO</a:t>
            </a:r>
            <a:r>
              <a:rPr lang="en-US" altLang="en-US" sz="18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molecule bridging two carbon atoms (C3 and C5)</a:t>
            </a:r>
            <a:endParaRPr lang="en-US" altLang="en-US" sz="1200" baseline="30000" dirty="0">
              <a:latin typeface="Times New Roman" pitchFamily="18" charset="0"/>
              <a:cs typeface="Times New Roman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These findings provide valuable insights for designing new PAH-based materials for practical carbon capture applications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A0B1-D480-18CD-71FA-CF09FD57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95669"/>
            <a:ext cx="8229600" cy="1143000"/>
          </a:xfrm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THANK YOU</a:t>
            </a:r>
            <a:endParaRPr lang="en-IN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6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A7D3-A2FF-5942-6C0F-D5B582BFC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27B6-B83D-6916-1D28-AB49A928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Introduction &amp; Motivation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E248B2-9375-D0EF-D162-CB9CDBDD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82" y="1792705"/>
            <a:ext cx="4415555" cy="4403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998196-D8C7-92C8-3367-5D1BC7B4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19" y="1952068"/>
            <a:ext cx="2329006" cy="7384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E9079A-C022-0BDC-7217-2E9333C7A1F7}"/>
              </a:ext>
            </a:extLst>
          </p:cNvPr>
          <p:cNvSpPr txBox="1"/>
          <p:nvPr/>
        </p:nvSpPr>
        <p:spPr>
          <a:xfrm>
            <a:off x="1987509" y="6196262"/>
            <a:ext cx="2031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Coronene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D18C3-3276-6A64-FFFB-8B2F769DBC35}"/>
              </a:ext>
            </a:extLst>
          </p:cNvPr>
          <p:cNvSpPr txBox="1"/>
          <p:nvPr/>
        </p:nvSpPr>
        <p:spPr>
          <a:xfrm>
            <a:off x="6697509" y="2826917"/>
            <a:ext cx="1025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CO₂</a:t>
            </a:r>
            <a:endParaRPr lang="en-IN" sz="2800" dirty="0"/>
          </a:p>
        </p:txBody>
      </p:sp>
      <p:pic>
        <p:nvPicPr>
          <p:cNvPr id="7" name="Picture 6" descr="download.png"/>
          <p:cNvPicPr>
            <a:picLocks noChangeAspect="1"/>
          </p:cNvPicPr>
          <p:nvPr/>
        </p:nvPicPr>
        <p:blipFill>
          <a:blip r:embed="rId4"/>
          <a:srcRect t="19746"/>
          <a:stretch>
            <a:fillRect/>
          </a:stretch>
        </p:blipFill>
        <p:spPr>
          <a:xfrm>
            <a:off x="5025337" y="3739486"/>
            <a:ext cx="4095151" cy="18015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94920" y="5734597"/>
            <a:ext cx="1695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Graphene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650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0A6F5-058C-6A00-98EA-A389BCB8F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DE20-85DE-5976-BBA2-5E8EAB67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260" y="274638"/>
            <a:ext cx="2762053" cy="11430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297A1-034B-0B61-847A-9F6EC54F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39" y="4465614"/>
            <a:ext cx="1940458" cy="1935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4C24EA-C0E3-171B-BD6D-AA799955F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93" y="5164428"/>
            <a:ext cx="950239" cy="30129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7B16ED3-4329-59C7-528D-D2813A89A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523" y="1417638"/>
            <a:ext cx="8625526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this work is to analyze the CO₂-coronene interaction using DFT.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Geometric Analysis: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determine the optimal adsorption structure and measure bond distortions.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Electronic Investigation: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analyze the changes in the HOMO-LUMO gap, Density of States (DOS), and polarizability.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Energetic Characterization: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calculate the adsorption energy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0" lang="en-US" altLang="en-US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Mechanism Classification: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identify the type of adsorption (Physisorption vs. Chemisorption).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02" name="AutoShape 2" descr="Objective Images - Free Download on Freep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2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D00B-84EF-632B-4FF6-BDB3AC7A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Computational Chemistry?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DF19E3-ECAA-2369-6EFF-52F2BFDA9F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536328"/>
            <a:ext cx="801303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Guiding Experiments: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Computational predictions (e.g., properties of graphene) have often preceded and guided experimental discovery.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Enabling the "Impossible":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These methods are essential for innovation, allowing us to model experiments that are impractical or impossible to perform physically.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Focus: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 use computational physics and chemistry for molecular design, providing detailed insights without physical experiments.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999F2-2CA8-6FD1-A1A8-619566D9A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429" y="3686342"/>
            <a:ext cx="2851609" cy="2012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117AB-A935-A0FC-F2BD-6256161DD4A4}"/>
              </a:ext>
            </a:extLst>
          </p:cNvPr>
          <p:cNvSpPr txBox="1"/>
          <p:nvPr/>
        </p:nvSpPr>
        <p:spPr>
          <a:xfrm>
            <a:off x="3035430" y="5934670"/>
            <a:ext cx="28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COMPUTER</a:t>
            </a:r>
          </a:p>
        </p:txBody>
      </p:sp>
    </p:spTree>
    <p:extLst>
      <p:ext uri="{BB962C8B-B14F-4D97-AF65-F5344CB8AC3E}">
        <p14:creationId xmlns:p14="http://schemas.microsoft.com/office/powerpoint/2010/main" val="85097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E9B30-D730-E6F8-199C-DC92BC964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he Earth">
                <a:extLst>
                  <a:ext uri="{FF2B5EF4-FFF2-40B4-BE49-F238E27FC236}">
                    <a16:creationId xmlns:a16="http://schemas.microsoft.com/office/drawing/2014/main" id="{96D2716E-F21F-2520-94CE-67829CBCD6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7991216"/>
                  </p:ext>
                </p:extLst>
              </p:nvPr>
            </p:nvGraphicFramePr>
            <p:xfrm>
              <a:off x="292637" y="2390452"/>
              <a:ext cx="1867529" cy="17942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67529" cy="1794291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988779" ay="946262" az="2758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463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he Earth">
                <a:extLst>
                  <a:ext uri="{FF2B5EF4-FFF2-40B4-BE49-F238E27FC236}">
                    <a16:creationId xmlns:a16="http://schemas.microsoft.com/office/drawing/2014/main" id="{96D2716E-F21F-2520-94CE-67829CBCD6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637" y="2390452"/>
                <a:ext cx="1867529" cy="179429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23860A-51C6-725E-C261-B56994ACD568}"/>
              </a:ext>
            </a:extLst>
          </p:cNvPr>
          <p:cNvSpPr txBox="1"/>
          <p:nvPr/>
        </p:nvSpPr>
        <p:spPr>
          <a:xfrm>
            <a:off x="3020160" y="2390452"/>
            <a:ext cx="46191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 &amp; </a:t>
            </a:r>
            <a:r>
              <a:rPr lang="en-US"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35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Adsorption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6" y="5401565"/>
            <a:ext cx="4193146" cy="946355"/>
          </a:xfrm>
        </p:spPr>
        <p:txBody>
          <a:bodyPr>
            <a:normAutofit fontScale="92500" lnSpcReduction="20000"/>
          </a:bodyPr>
          <a:lstStyle/>
          <a:p>
            <a:pPr>
              <a:defRPr sz="16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eak van der Waals,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600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eversible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 sz="1600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&gt;3 Å.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7C61C-E2FB-9653-454C-E3D4536F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2422731"/>
            <a:ext cx="4265056" cy="3044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9D9247-8B3E-9B39-0F48-9A0C50172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942" y="2386544"/>
            <a:ext cx="4265056" cy="3044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15BD85-1694-BC92-1D6E-C2FAD6B444F6}"/>
              </a:ext>
            </a:extLst>
          </p:cNvPr>
          <p:cNvSpPr txBox="1"/>
          <p:nvPr/>
        </p:nvSpPr>
        <p:spPr>
          <a:xfrm>
            <a:off x="658761" y="1440426"/>
            <a:ext cx="7659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Adsorption is the process by which atoms, ions, or molecules from a gas, liquid, or dissolved solid adhere to the surface of a material.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types of Adsorption: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571A5-0D2A-EC72-5EDB-477172D5801E}"/>
              </a:ext>
            </a:extLst>
          </p:cNvPr>
          <p:cNvSpPr txBox="1"/>
          <p:nvPr/>
        </p:nvSpPr>
        <p:spPr>
          <a:xfrm>
            <a:off x="5335067" y="5372325"/>
            <a:ext cx="3764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covalent bond,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=&lt;1.5 Å.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 Sets and Functional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4114800" cy="2862642"/>
          </a:xfrm>
        </p:spPr>
        <p:txBody>
          <a:bodyPr>
            <a:normAutofit/>
          </a:bodyPr>
          <a:lstStyle/>
          <a:p>
            <a:pPr marL="0" indent="0" algn="just">
              <a:buNone/>
              <a:defRPr sz="16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Sets</a:t>
            </a:r>
          </a:p>
          <a:p>
            <a:pPr algn="just">
              <a:defRPr sz="16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basis set is a collection of mathematical functions used in quantum chemistry to approximate the electronic wave function and model molecular orbitals of atoms and molecules</a:t>
            </a:r>
          </a:p>
          <a:p>
            <a:pPr algn="just">
              <a:defRPr sz="1600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 sets express orbitals as linear combinations.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36542-36E5-D52E-C946-EADEE4AF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781" y="1220121"/>
            <a:ext cx="3633018" cy="3158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E2FA39-A80B-61FC-0AFA-D25C1E588CB9}"/>
              </a:ext>
            </a:extLst>
          </p:cNvPr>
          <p:cNvSpPr txBox="1"/>
          <p:nvPr/>
        </p:nvSpPr>
        <p:spPr>
          <a:xfrm>
            <a:off x="457201" y="4674903"/>
            <a:ext cx="75511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functional in quantum chemistry, especially in density functional theory (DFT), is a mathematical expression that relates the electron density of a system to its total energy, enabling the calculation of molecular properties.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284" y="1417638"/>
            <a:ext cx="5933768" cy="444909"/>
          </a:xfrm>
        </p:spPr>
        <p:txBody>
          <a:bodyPr>
            <a:normAutofit/>
          </a:bodyPr>
          <a:lstStyle/>
          <a:p>
            <a:pPr marL="0" indent="0">
              <a:buNone/>
              <a:defRPr sz="1600"/>
            </a:pPr>
            <a:r>
              <a:rPr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ChemCraft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structure building and visualization..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 sz="1600"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hemCraft (free version) download for PC">
            <a:extLst>
              <a:ext uri="{FF2B5EF4-FFF2-40B4-BE49-F238E27FC236}">
                <a16:creationId xmlns:a16="http://schemas.microsoft.com/office/drawing/2014/main" id="{16F4B2A7-00E1-DB1D-D6CF-45C9CEDF0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2" y="1417638"/>
            <a:ext cx="1673942" cy="167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ussian, Inc. | LinkedIn">
            <a:extLst>
              <a:ext uri="{FF2B5EF4-FFF2-40B4-BE49-F238E27FC236}">
                <a16:creationId xmlns:a16="http://schemas.microsoft.com/office/drawing/2014/main" id="{1A8B5CA9-D1C4-5CCA-09E1-D865991B3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894" y="3829102"/>
            <a:ext cx="1893938" cy="18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1F84A-6B60-8A5B-C3C2-8A6D9AEFE622}"/>
              </a:ext>
            </a:extLst>
          </p:cNvPr>
          <p:cNvSpPr txBox="1"/>
          <p:nvPr/>
        </p:nvSpPr>
        <p:spPr>
          <a:xfrm>
            <a:off x="683342" y="3918424"/>
            <a:ext cx="5776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600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DFT calculations.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8E24C-9F4A-6418-BE9C-DD86F6B094B4}"/>
              </a:ext>
            </a:extLst>
          </p:cNvPr>
          <p:cNvSpPr txBox="1"/>
          <p:nvPr/>
        </p:nvSpPr>
        <p:spPr>
          <a:xfrm>
            <a:off x="2435942" y="1805218"/>
            <a:ext cx="577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graphical program used for visualizing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quantum chemistry calculation results, enabling users to view molecular structures, manipulate geometries, and prepare publication-quality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B9861-DD48-06DD-9AA5-EFA46762C5BD}"/>
              </a:ext>
            </a:extLst>
          </p:cNvPr>
          <p:cNvSpPr txBox="1"/>
          <p:nvPr/>
        </p:nvSpPr>
        <p:spPr>
          <a:xfrm>
            <a:off x="683342" y="452271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widely used computational chemistry software package that predicts molecular energies, structures, and properties using quantum mechanical calculations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1362</Words>
  <Application>Microsoft Office PowerPoint</Application>
  <PresentationFormat>On-screen Show (4:3)</PresentationFormat>
  <Paragraphs>179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Algerian</vt:lpstr>
      <vt:lpstr>Arial</vt:lpstr>
      <vt:lpstr>Calibri</vt:lpstr>
      <vt:lpstr>Times New Roman</vt:lpstr>
      <vt:lpstr>Wingdings</vt:lpstr>
      <vt:lpstr>Office Theme</vt:lpstr>
      <vt:lpstr>Computational Investigation of CO₂ Adsorbed Coronene Using DFT</vt:lpstr>
      <vt:lpstr>Introduction &amp; Motivation</vt:lpstr>
      <vt:lpstr>Introduction &amp; Motivation</vt:lpstr>
      <vt:lpstr>Objectives</vt:lpstr>
      <vt:lpstr>Why Computational Chemistry?</vt:lpstr>
      <vt:lpstr>PowerPoint Presentation</vt:lpstr>
      <vt:lpstr>Adsorption Concepts</vt:lpstr>
      <vt:lpstr>Basis Sets and Functional</vt:lpstr>
      <vt:lpstr>Software Used</vt:lpstr>
      <vt:lpstr>METHADOLOGY</vt:lpstr>
      <vt:lpstr>PowerPoint Presentation</vt:lpstr>
      <vt:lpstr>PowerPoint Presentation</vt:lpstr>
      <vt:lpstr>RESULT AND DISCUSSION</vt:lpstr>
      <vt:lpstr>Observations</vt:lpstr>
      <vt:lpstr>PowerPoint Presentation</vt:lpstr>
      <vt:lpstr>Bond Length Analysis</vt:lpstr>
      <vt:lpstr>Bond Length Analysis</vt:lpstr>
      <vt:lpstr>Electronic Properties</vt:lpstr>
      <vt:lpstr>PowerPoint Presentation</vt:lpstr>
      <vt:lpstr>Orbital and DOS Changes</vt:lpstr>
      <vt:lpstr>Orbital and DOS Changes</vt:lpstr>
      <vt:lpstr>Polarizability and Geometry</vt:lpstr>
      <vt:lpstr>Adsorption Energy and Mechanism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Investigation of CO₂ Adsorbed Coronene Using DFT</dc:title>
  <dc:subject/>
  <dc:creator>SWATHI TRADERS</dc:creator>
  <cp:keywords/>
  <dc:description>generated using python-pptx</dc:description>
  <cp:lastModifiedBy>Vimal Raj</cp:lastModifiedBy>
  <cp:revision>24</cp:revision>
  <dcterms:created xsi:type="dcterms:W3CDTF">2013-01-27T09:14:16Z</dcterms:created>
  <dcterms:modified xsi:type="dcterms:W3CDTF">2025-10-30T03:44:01Z</dcterms:modified>
  <cp:category/>
</cp:coreProperties>
</file>